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72" r:id="rId5"/>
    <p:sldId id="275" r:id="rId6"/>
    <p:sldId id="273" r:id="rId7"/>
    <p:sldId id="276" r:id="rId8"/>
    <p:sldId id="270" r:id="rId9"/>
    <p:sldId id="271" r:id="rId10"/>
    <p:sldId id="266" r:id="rId11"/>
    <p:sldId id="263" r:id="rId12"/>
    <p:sldId id="267" r:id="rId13"/>
    <p:sldId id="268" r:id="rId14"/>
    <p:sldId id="274" r:id="rId15"/>
    <p:sldId id="262" r:id="rId16"/>
  </p:sldIdLst>
  <p:sldSz cx="12192000" cy="6858000"/>
  <p:notesSz cx="9947275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3B6A"/>
    <a:srgbClr val="8DA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65414-0953-47C0-878A-2B9A1282B22B}" type="datetimeFigureOut">
              <a:rPr lang="ru-RU"/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168328-9947-41B4-913F-D2DDFBF9A556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009207" y="2061556"/>
            <a:ext cx="7398327" cy="229176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ru-RU" sz="3000" b="1" dirty="0">
                <a:solidFill>
                  <a:srgbClr val="CD3B6A"/>
                </a:solidFill>
                <a:latin typeface="Roboto"/>
                <a:ea typeface="Roboto"/>
              </a:rPr>
              <a:t>СТАРТ ДЛЯ ПРОФЕССИОНАЛА</a:t>
            </a:r>
            <a:br>
              <a:rPr lang="ru-RU" sz="3000" b="1" dirty="0">
                <a:solidFill>
                  <a:srgbClr val="CD3B6A"/>
                </a:solidFill>
                <a:latin typeface="Roboto"/>
                <a:ea typeface="Roboto"/>
              </a:rPr>
            </a:br>
            <a:r>
              <a:rPr lang="ru-RU" sz="2000" b="1" dirty="0">
                <a:solidFill>
                  <a:srgbClr val="002060"/>
                </a:solidFill>
                <a:latin typeface="Roboto"/>
                <a:ea typeface="Roboto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Roboto"/>
                <a:ea typeface="Roboto"/>
              </a:rPr>
            </a:br>
            <a:r>
              <a:rPr lang="ru-RU" sz="3000" dirty="0">
                <a:solidFill>
                  <a:srgbClr val="002060"/>
                </a:solidFill>
                <a:latin typeface="Roboto"/>
                <a:ea typeface="Roboto"/>
              </a:rPr>
              <a:t>Организация целевого обучения в 2025 году: направления подготовки детализация целевой квоты</a:t>
            </a:r>
            <a:endParaRPr dirty="0">
              <a:solidFill>
                <a:srgbClr val="CD3B6A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4065563" y="4679453"/>
            <a:ext cx="5247249" cy="867971"/>
          </a:xfrm>
        </p:spPr>
        <p:txBody>
          <a:bodyPr>
            <a:normAutofit/>
          </a:bodyPr>
          <a:lstStyle/>
          <a:p>
            <a:pPr algn="r">
              <a:defRPr/>
            </a:pPr>
            <a:r>
              <a:rPr lang="ru-RU" sz="1400" dirty="0">
                <a:solidFill>
                  <a:srgbClr val="002060"/>
                </a:solidFill>
                <a:latin typeface="Roboto"/>
                <a:ea typeface="Roboto"/>
              </a:rPr>
              <a:t>Проректор по образовательной деятельности</a:t>
            </a:r>
          </a:p>
          <a:p>
            <a:pPr algn="r">
              <a:defRPr/>
            </a:pPr>
            <a:r>
              <a:rPr lang="ru-RU" sz="1400" b="1" dirty="0" err="1">
                <a:solidFill>
                  <a:srgbClr val="002060"/>
                </a:solidFill>
                <a:latin typeface="Roboto"/>
                <a:ea typeface="Roboto"/>
              </a:rPr>
              <a:t>Габышева</a:t>
            </a:r>
            <a:r>
              <a:rPr lang="ru-RU" sz="1400" b="1" dirty="0">
                <a:solidFill>
                  <a:srgbClr val="002060"/>
                </a:solidFill>
                <a:latin typeface="Roboto"/>
                <a:ea typeface="Roboto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Roboto"/>
                <a:ea typeface="Roboto"/>
              </a:rPr>
              <a:t>Людмила Константиновна</a:t>
            </a:r>
            <a:endParaRPr lang="ru-RU" sz="1600" b="1" dirty="0">
              <a:solidFill>
                <a:srgbClr val="002060"/>
              </a:solidFill>
              <a:latin typeface="Roboto"/>
              <a:ea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449810" y="302825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Преимущества обучения по целевому приему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904640" y="1835982"/>
            <a:ext cx="1084955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отдельный конкурс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обязательное трудоустройство после окончания обучения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возможность дополнительных </a:t>
            </a: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преференций от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работодателя в договоре целевого обучения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возможность работы на предприятии у работодателя во время обучения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зачисление на целевые места в сроки до зачисления на бюджет</a:t>
            </a:r>
          </a:p>
        </p:txBody>
      </p:sp>
    </p:spTree>
    <p:extLst>
      <p:ext uri="{BB962C8B-B14F-4D97-AF65-F5344CB8AC3E}">
        <p14:creationId xmlns:p14="http://schemas.microsoft.com/office/powerpoint/2010/main" val="3434274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146495" y="224448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Подача заявки от работодателя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1270401" y="1736229"/>
            <a:ext cx="965119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Для предоставления целевых мест работодателю (заказчику) необходимо подать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предложение на сайте «Работа России»,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кроме тех, кто в ходит в перечень ОПК (можно уточнить статус письмом на электронный адрес </a:t>
            </a:r>
            <a:r>
              <a:rPr lang="ru-RU" sz="2400" dirty="0" err="1">
                <a:solidFill>
                  <a:srgbClr val="002060"/>
                </a:solidFill>
                <a:latin typeface="Roboto"/>
                <a:ea typeface="Roboto"/>
              </a:rPr>
              <a:t>Минпромторга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 России info_admin@minprom.gov.ru).</a:t>
            </a:r>
          </a:p>
          <a:p>
            <a:pPr>
              <a:lnSpc>
                <a:spcPct val="150000"/>
              </a:lnSpc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Поступающие с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заявками от ОПК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заполняют форму на бумажном носителе в вузе или ставят соответствующую отметку в </a:t>
            </a:r>
            <a:r>
              <a:rPr lang="ru-RU" sz="2400" dirty="0" err="1">
                <a:solidFill>
                  <a:srgbClr val="002060"/>
                </a:solidFill>
                <a:latin typeface="Roboto"/>
                <a:ea typeface="Roboto"/>
              </a:rPr>
              <a:t>ГосУслугах</a:t>
            </a:r>
            <a:endParaRPr lang="ru-RU" sz="2400" dirty="0">
              <a:solidFill>
                <a:srgbClr val="002060"/>
              </a:solidFill>
              <a:latin typeface="Roboto"/>
              <a:ea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905868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146495" y="0"/>
            <a:ext cx="10515600" cy="15500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5 дополнительных баллов </a:t>
            </a:r>
            <a:r>
              <a:rPr lang="en-US" sz="3000" b="1" dirty="0">
                <a:solidFill>
                  <a:srgbClr val="002060"/>
                </a:solidFill>
                <a:latin typeface="Roboto"/>
                <a:ea typeface="Roboto"/>
              </a:rPr>
              <a:t/>
            </a:r>
            <a:br>
              <a:rPr lang="en-US" sz="3000" b="1" dirty="0">
                <a:solidFill>
                  <a:srgbClr val="002060"/>
                </a:solidFill>
                <a:latin typeface="Roboto"/>
                <a:ea typeface="Roboto"/>
              </a:rPr>
            </a:b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за индивидуальные достижения от работодателя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671222" y="1636926"/>
            <a:ext cx="108495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Получить дополнительные баллы за индивидуальные достижения можно, если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работодатель организует конкурс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и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предоставит в приемную </a:t>
            </a:r>
            <a:r>
              <a:rPr lang="ru-RU" sz="2400" b="1" dirty="0" smtClean="0">
                <a:solidFill>
                  <a:srgbClr val="002060"/>
                </a:solidFill>
                <a:latin typeface="Roboto"/>
                <a:ea typeface="Roboto"/>
              </a:rPr>
              <a:t>комиссию список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участников</a:t>
            </a: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, получивших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5 баллов (до начала приема –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20.06</a:t>
            </a:r>
            <a:r>
              <a:rPr lang="en-US" sz="2400" b="1" dirty="0">
                <a:solidFill>
                  <a:srgbClr val="002060"/>
                </a:solidFill>
                <a:latin typeface="Roboto"/>
                <a:ea typeface="Roboto"/>
              </a:rPr>
              <a:t>.2025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)</a:t>
            </a:r>
            <a:endParaRPr lang="en-US" sz="2400" dirty="0">
              <a:solidFill>
                <a:srgbClr val="002060"/>
              </a:solidFill>
              <a:latin typeface="Roboto"/>
              <a:ea typeface="Roboto"/>
            </a:endParaRPr>
          </a:p>
          <a:p>
            <a:pPr indent="542925">
              <a:defRPr/>
            </a:pPr>
            <a:endParaRPr lang="ru-RU" sz="2400" dirty="0">
              <a:solidFill>
                <a:srgbClr val="002060"/>
              </a:solidFill>
              <a:latin typeface="Roboto"/>
              <a:ea typeface="Roboto"/>
            </a:endParaRPr>
          </a:p>
          <a:p>
            <a:pPr indent="542925"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Работодатель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самостоятельно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 организует конкурсные мероприятия, составляет </a:t>
            </a: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Положение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о конкурсе, оповещает поступающих, проводит конкурс и награждает победителей. </a:t>
            </a:r>
            <a:endParaRPr lang="ru-RU" sz="2400" dirty="0" smtClean="0">
              <a:solidFill>
                <a:srgbClr val="002060"/>
              </a:solidFill>
              <a:latin typeface="Roboto"/>
              <a:ea typeface="Roboto"/>
            </a:endParaRPr>
          </a:p>
          <a:p>
            <a:pPr indent="542925">
              <a:defRPr/>
            </a:pP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По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итогам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работодатель информирует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приемную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комиссию о поступающих, которым необходимо назначить дополнительные </a:t>
            </a: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баллы.</a:t>
            </a:r>
            <a:endParaRPr lang="ru-RU" sz="2400" dirty="0">
              <a:solidFill>
                <a:srgbClr val="002060"/>
              </a:solidFill>
              <a:latin typeface="Roboto"/>
              <a:ea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54660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146495" y="0"/>
            <a:ext cx="10515600" cy="15500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Этапы приема на целевое обучение </a:t>
            </a:r>
            <a:r>
              <a:rPr lang="ru-RU" sz="2400" b="1" dirty="0" smtClean="0">
                <a:solidFill>
                  <a:srgbClr val="002060"/>
                </a:solidFill>
                <a:latin typeface="Roboto"/>
                <a:ea typeface="Roboto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2025 г.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45033"/>
              </p:ext>
            </p:extLst>
          </p:nvPr>
        </p:nvGraphicFramePr>
        <p:xfrm>
          <a:off x="487860" y="1572353"/>
          <a:ext cx="11465842" cy="50243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685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754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28709">
                  <a:extLst>
                    <a:ext uri="{9D8B030D-6E8A-4147-A177-3AD203B41FA5}">
                      <a16:colId xmlns="" xmlns:a16="http://schemas.microsoft.com/office/drawing/2014/main" val="3539643959"/>
                    </a:ext>
                  </a:extLst>
                </a:gridCol>
                <a:gridCol w="2293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1079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Open Sans"/>
                          <a:ea typeface="Open Sans"/>
                          <a:cs typeface="Open Sans"/>
                        </a:rPr>
                        <a:t>Этап</a:t>
                      </a:r>
                    </a:p>
                  </a:txBody>
                  <a:tcPr anchor="ctr">
                    <a:solidFill>
                      <a:srgbClr val="1950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000" b="1" dirty="0" err="1">
                          <a:solidFill>
                            <a:schemeClr val="bg1"/>
                          </a:solidFill>
                          <a:latin typeface="Open Sans"/>
                          <a:ea typeface="Open Sans"/>
                          <a:cs typeface="Open Sans"/>
                        </a:rPr>
                        <a:t>Бакалавриат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Open Sans"/>
                        <a:ea typeface="Open Sans"/>
                        <a:cs typeface="Open Sans"/>
                      </a:endParaRPr>
                    </a:p>
                  </a:txBody>
                  <a:tcPr anchor="ctr">
                    <a:solidFill>
                      <a:srgbClr val="1950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Open Sans"/>
                          <a:ea typeface="Open Sans"/>
                          <a:cs typeface="Open Sans"/>
                        </a:rPr>
                        <a:t>Магистратура</a:t>
                      </a:r>
                    </a:p>
                  </a:txBody>
                  <a:tcPr anchor="ctr">
                    <a:solidFill>
                      <a:srgbClr val="1950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Open Sans"/>
                          <a:ea typeface="Open Sans"/>
                          <a:cs typeface="Open Sans"/>
                        </a:rPr>
                        <a:t>Аспирантура</a:t>
                      </a:r>
                    </a:p>
                  </a:txBody>
                  <a:tcPr anchor="ctr">
                    <a:solidFill>
                      <a:srgbClr val="19509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399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Начало приема заявлений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20.06.2025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6999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Завершение приема заявлений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dirty="0">
                          <a:solidFill>
                            <a:srgbClr val="FF0000"/>
                          </a:solidFill>
                          <a:latin typeface="Open Sans"/>
                          <a:ea typeface="Open Sans"/>
                          <a:cs typeface="Open Sans"/>
                        </a:rPr>
                        <a:t>17.07.2025 </a:t>
                      </a: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– по внутренним вступительным испытаниям 25.07.2025 – по результатам ЕГЭ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14.08.2025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14.08.2025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42798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Завершение приема согласий на зачисление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01.08.2025 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24.08.2025 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24.08.2025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6799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Зачисление</a:t>
                      </a:r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02.08.2025 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25.08.2025 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25.08.2025 </a:t>
                      </a:r>
                      <a:endParaRPr lang="ru-RU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709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033284" y="121920"/>
            <a:ext cx="10515600" cy="15500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Этапы приема на целевое обучение </a:t>
            </a:r>
            <a:r>
              <a:rPr lang="ru-RU" sz="2400" b="1" dirty="0" smtClean="0">
                <a:solidFill>
                  <a:srgbClr val="002060"/>
                </a:solidFill>
                <a:latin typeface="Roboto"/>
                <a:ea typeface="Roboto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2025 г.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254114"/>
              </p:ext>
            </p:extLst>
          </p:nvPr>
        </p:nvGraphicFramePr>
        <p:xfrm>
          <a:off x="487860" y="2170869"/>
          <a:ext cx="11233085" cy="37883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211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119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1079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Open Sans"/>
                          <a:ea typeface="Open Sans"/>
                          <a:cs typeface="Open Sans"/>
                        </a:rPr>
                        <a:t>Этап</a:t>
                      </a:r>
                    </a:p>
                  </a:txBody>
                  <a:tcPr anchor="ctr">
                    <a:solidFill>
                      <a:srgbClr val="1950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Open Sans"/>
                          <a:ea typeface="Open Sans"/>
                          <a:cs typeface="Open Sans"/>
                        </a:rPr>
                        <a:t>СПО</a:t>
                      </a:r>
                    </a:p>
                  </a:txBody>
                  <a:tcPr anchor="ctr">
                    <a:solidFill>
                      <a:srgbClr val="19509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399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Начало приема заявлений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20.06.2025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3394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Завершение приема заявлений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15.08.2025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42798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Завершение приема оригиналов документов об образовании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15.08.2025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6799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Зачисление</a:t>
                      </a:r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>
                        <a:defRPr/>
                      </a:pPr>
                      <a:r>
                        <a:rPr lang="ru-RU" sz="2400" b="0" dirty="0">
                          <a:solidFill>
                            <a:srgbClr val="195091"/>
                          </a:solidFill>
                          <a:latin typeface="Open Sans"/>
                          <a:ea typeface="Open Sans"/>
                          <a:cs typeface="Open Sans"/>
                        </a:rPr>
                        <a:t>16.08.2025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746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146495" y="224448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Контакты приемной комиссии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 bwMode="auto">
          <a:xfrm>
            <a:off x="1516288" y="2420151"/>
            <a:ext cx="1051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Адрес: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г. Екатеринбург, пр-т. Космонавтов, д. 26, </a:t>
            </a:r>
            <a:r>
              <a:rPr lang="ru-RU" sz="2400" dirty="0" err="1">
                <a:solidFill>
                  <a:srgbClr val="002060"/>
                </a:solidFill>
                <a:latin typeface="Roboto"/>
                <a:ea typeface="Roboto"/>
              </a:rPr>
              <a:t>каб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. 145</a:t>
            </a:r>
          </a:p>
          <a:p>
            <a:pPr>
              <a:lnSpc>
                <a:spcPct val="150000"/>
              </a:lnSpc>
              <a:defRPr/>
            </a:pPr>
            <a:endParaRPr lang="ru-RU" sz="2400" b="1" dirty="0">
              <a:solidFill>
                <a:srgbClr val="002060"/>
              </a:solidFill>
              <a:latin typeface="Roboto"/>
              <a:ea typeface="Roboto"/>
            </a:endParaRPr>
          </a:p>
          <a:p>
            <a:pPr>
              <a:lnSpc>
                <a:spcPct val="150000"/>
              </a:lnSpc>
              <a:defRPr/>
            </a:pPr>
            <a:r>
              <a:rPr lang="ru-RU" sz="2400" b="1" dirty="0">
                <a:solidFill>
                  <a:srgbClr val="002060"/>
                </a:solidFill>
                <a:latin typeface="Roboto"/>
                <a:ea typeface="Roboto"/>
              </a:rPr>
              <a:t>Контакты:</a:t>
            </a:r>
          </a:p>
          <a:p>
            <a:pPr>
              <a:lnSpc>
                <a:spcPct val="150000"/>
              </a:lnSpc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г. Екатеринбург, ул. Машиностроителей, д. 2, </a:t>
            </a:r>
            <a:r>
              <a:rPr lang="ru-RU" sz="2400" dirty="0" err="1">
                <a:solidFill>
                  <a:srgbClr val="002060"/>
                </a:solidFill>
                <a:latin typeface="Roboto"/>
                <a:ea typeface="Roboto"/>
              </a:rPr>
              <a:t>каб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. 1-102, 1-104</a:t>
            </a:r>
          </a:p>
          <a:p>
            <a:pPr>
              <a:lnSpc>
                <a:spcPct val="150000"/>
              </a:lnSpc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тел.:  +7 (343) 38 38 438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Roboto"/>
                <a:ea typeface="Roboto"/>
              </a:rPr>
              <a:t>priem@uspu.ru</a:t>
            </a:r>
            <a:endParaRPr lang="ru-RU" sz="2400" dirty="0">
              <a:solidFill>
                <a:srgbClr val="002060"/>
              </a:solidFill>
              <a:latin typeface="Roboto"/>
              <a:ea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3048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146495" y="224448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Обучение в ФГАОУ ВО «</a:t>
            </a:r>
            <a:r>
              <a:rPr lang="ru-RU" sz="3000" b="1" dirty="0" err="1">
                <a:solidFill>
                  <a:srgbClr val="002060"/>
                </a:solidFill>
                <a:latin typeface="Roboto"/>
                <a:ea typeface="Roboto"/>
              </a:rPr>
              <a:t>УрГПУ</a:t>
            </a: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»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1237150" y="1882520"/>
            <a:ext cx="96511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Профессиональный педагогический состав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Современная информационная инфраструктура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Студенческое </a:t>
            </a: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самоуправление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Широкие возможности трудоустройства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Повышенные стипендии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2400" dirty="0" smtClean="0">
                <a:solidFill>
                  <a:srgbClr val="002060"/>
                </a:solidFill>
                <a:latin typeface="Roboto"/>
                <a:ea typeface="Roboto"/>
              </a:rPr>
              <a:t>Возможность предоставления общежития</a:t>
            </a:r>
            <a:endParaRPr lang="ru-RU" sz="2400" dirty="0">
              <a:solidFill>
                <a:srgbClr val="002060"/>
              </a:solidFill>
              <a:latin typeface="Roboto"/>
              <a:ea typeface="Roboto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98269" y="1073447"/>
            <a:ext cx="116978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По направлению Профессиональное обучение (по отраслям) и другим:</a:t>
            </a:r>
          </a:p>
        </p:txBody>
      </p:sp>
    </p:spTree>
    <p:extLst>
      <p:ext uri="{BB962C8B-B14F-4D97-AF65-F5344CB8AC3E}">
        <p14:creationId xmlns:p14="http://schemas.microsoft.com/office/powerpoint/2010/main" val="28993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274520" y="0"/>
            <a:ext cx="10317906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Бюджетные места </a:t>
            </a:r>
            <a:r>
              <a:rPr lang="ru-RU" sz="3000" b="1" dirty="0" smtClean="0">
                <a:solidFill>
                  <a:srgbClr val="002060"/>
                </a:solidFill>
                <a:latin typeface="Roboto"/>
                <a:ea typeface="Roboto"/>
              </a:rPr>
              <a:t>в рамках приемной </a:t>
            </a:r>
            <a:br>
              <a:rPr lang="ru-RU" sz="3000" b="1" dirty="0" smtClean="0">
                <a:solidFill>
                  <a:srgbClr val="002060"/>
                </a:solidFill>
                <a:latin typeface="Roboto"/>
                <a:ea typeface="Roboto"/>
              </a:rPr>
            </a:br>
            <a:r>
              <a:rPr lang="ru-RU" sz="3000" b="1" dirty="0" smtClean="0">
                <a:solidFill>
                  <a:srgbClr val="002060"/>
                </a:solidFill>
                <a:latin typeface="Roboto"/>
                <a:ea typeface="Roboto"/>
              </a:rPr>
              <a:t>кампании 2025г</a:t>
            </a:r>
            <a:endParaRPr lang="ru-RU" sz="3000" b="1" dirty="0">
              <a:solidFill>
                <a:srgbClr val="002060"/>
              </a:solidFill>
              <a:latin typeface="Roboto"/>
              <a:ea typeface="Roboto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763550"/>
              </p:ext>
            </p:extLst>
          </p:nvPr>
        </p:nvGraphicFramePr>
        <p:xfrm>
          <a:off x="1845424" y="2182706"/>
          <a:ext cx="8811492" cy="34442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937164">
                  <a:extLst>
                    <a:ext uri="{9D8B030D-6E8A-4147-A177-3AD203B41FA5}">
                      <a16:colId xmlns="" xmlns:a16="http://schemas.microsoft.com/office/drawing/2014/main" val="1802319963"/>
                    </a:ext>
                  </a:extLst>
                </a:gridCol>
                <a:gridCol w="2937164">
                  <a:extLst>
                    <a:ext uri="{9D8B030D-6E8A-4147-A177-3AD203B41FA5}">
                      <a16:colId xmlns="" xmlns:a16="http://schemas.microsoft.com/office/drawing/2014/main" val="29919415"/>
                    </a:ext>
                  </a:extLst>
                </a:gridCol>
                <a:gridCol w="2937164">
                  <a:extLst>
                    <a:ext uri="{9D8B030D-6E8A-4147-A177-3AD203B41FA5}">
                      <a16:colId xmlns="" xmlns:a16="http://schemas.microsoft.com/office/drawing/2014/main" val="1400501017"/>
                    </a:ext>
                  </a:extLst>
                </a:gridCol>
              </a:tblGrid>
              <a:tr h="759999"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Roboto"/>
                        </a:rPr>
                        <a:t>Уровень образования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Roboto"/>
                        </a:rPr>
                        <a:t>Всего </a:t>
                      </a:r>
                      <a:r>
                        <a:rPr lang="ru-RU" sz="2800" dirty="0" smtClean="0">
                          <a:latin typeface="Roboto"/>
                        </a:rPr>
                        <a:t>бюджетных мест</a:t>
                      </a:r>
                      <a:endParaRPr lang="ru-RU" sz="2800" dirty="0">
                        <a:latin typeface="Robot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Roboto"/>
                        </a:rPr>
                        <a:t>% целевых мест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4953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Roboto"/>
                        </a:rPr>
                        <a:t>СПО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Roboto"/>
                        </a:rPr>
                        <a:t>294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latin typeface="Roboto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92411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err="1">
                          <a:latin typeface="Roboto"/>
                        </a:rPr>
                        <a:t>Бакалавриат</a:t>
                      </a:r>
                      <a:endParaRPr lang="ru-RU" sz="2800" dirty="0">
                        <a:latin typeface="Robot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Roboto"/>
                        </a:rPr>
                        <a:t>1790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Roboto"/>
                        </a:rPr>
                        <a:t>25%</a:t>
                      </a:r>
                      <a:endParaRPr lang="ru-RU" sz="2800" b="1" dirty="0">
                        <a:latin typeface="Roboto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17713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Roboto"/>
                        </a:rPr>
                        <a:t>Магистратура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Roboto"/>
                        </a:rPr>
                        <a:t>601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Roboto"/>
                        </a:rPr>
                        <a:t>23%</a:t>
                      </a:r>
                      <a:endParaRPr lang="ru-RU" sz="2800" b="1" dirty="0">
                        <a:latin typeface="Roboto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61425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Roboto"/>
                        </a:rPr>
                        <a:t>Аспирантура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Roboto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Roboto"/>
                        </a:rPr>
                        <a:t>73%</a:t>
                      </a:r>
                      <a:endParaRPr lang="ru-RU" sz="2800" b="1" dirty="0">
                        <a:latin typeface="Roboto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563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401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Специальности СПО – Университетский колледж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430200"/>
              </p:ext>
            </p:extLst>
          </p:nvPr>
        </p:nvGraphicFramePr>
        <p:xfrm>
          <a:off x="251340" y="1413164"/>
          <a:ext cx="11689320" cy="5453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76035">
                  <a:extLst>
                    <a:ext uri="{9D8B030D-6E8A-4147-A177-3AD203B41FA5}">
                      <a16:colId xmlns="" xmlns:a16="http://schemas.microsoft.com/office/drawing/2014/main" val="320425412"/>
                    </a:ext>
                  </a:extLst>
                </a:gridCol>
                <a:gridCol w="2813285">
                  <a:extLst>
                    <a:ext uri="{9D8B030D-6E8A-4147-A177-3AD203B41FA5}">
                      <a16:colId xmlns="" xmlns:a16="http://schemas.microsoft.com/office/drawing/2014/main" val="3873358931"/>
                    </a:ext>
                  </a:extLst>
                </a:gridCol>
              </a:tblGrid>
              <a:tr h="6913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Специальность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бюджетных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мест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0790942"/>
                  </a:ext>
                </a:extLst>
              </a:tr>
              <a:tr h="4221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09.02.07 </a:t>
                      </a: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Информационные системы и программирование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814663747"/>
                  </a:ext>
                </a:extLst>
              </a:tr>
              <a:tr h="6042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13.02.13 Эксплуатация и обслуживание электрического и электромеханического оборудования (по отраслям)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68709265"/>
                  </a:ext>
                </a:extLst>
              </a:tr>
              <a:tr h="4221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15.02.16 </a:t>
                      </a: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Технология машиностроения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75235893"/>
                  </a:ext>
                </a:extLst>
              </a:tr>
              <a:tr h="5559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23.02.01 Организация перевозок и управление на транспорте (по видам)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81304825"/>
                  </a:ext>
                </a:extLst>
              </a:tr>
              <a:tr h="5559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23.02.07 Техническое обслуживание и ремонт автотранспортных средств</a:t>
                      </a:r>
                    </a:p>
                  </a:txBody>
                  <a:tcPr marL="68580" marR="68580" marT="0" marB="0" anchor="ctr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738686"/>
                  </a:ext>
                </a:extLst>
              </a:tr>
              <a:tr h="819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44.02.06 </a:t>
                      </a:r>
                      <a:r>
                        <a:rPr lang="en-US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Профессиональное</a:t>
                      </a: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обучение</a:t>
                      </a: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отраслям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(Банковское</a:t>
                      </a:r>
                      <a:r>
                        <a:rPr lang="ru-RU" sz="2000" i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дело, Сварочное производство, Техническое обслуживание и ремонт автотранспортных средств, Эксплуатация беспилотных авиационных систем</a:t>
                      </a:r>
                      <a:r>
                        <a:rPr lang="ru-RU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05812021"/>
                  </a:ext>
                </a:extLst>
              </a:tr>
              <a:tr h="8637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49.02.01 </a:t>
                      </a: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культура	</a:t>
                      </a:r>
                    </a:p>
                  </a:txBody>
                  <a:tcPr marL="68580" marR="68580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33380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810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64209" y="0"/>
            <a:ext cx="10515600" cy="15500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Особенности целевого обучения </a:t>
            </a:r>
            <a:r>
              <a:rPr lang="ru-RU" sz="3000" b="1" dirty="0" smtClean="0">
                <a:solidFill>
                  <a:srgbClr val="002060"/>
                </a:solidFill>
                <a:latin typeface="Roboto"/>
                <a:ea typeface="Roboto"/>
              </a:rPr>
              <a:t/>
            </a:r>
            <a:br>
              <a:rPr lang="ru-RU" sz="3000" b="1" dirty="0" smtClean="0">
                <a:solidFill>
                  <a:srgbClr val="002060"/>
                </a:solidFill>
                <a:latin typeface="Roboto"/>
                <a:ea typeface="Roboto"/>
              </a:rPr>
            </a:br>
            <a:r>
              <a:rPr lang="ru-RU" sz="3000" b="1" dirty="0" smtClean="0">
                <a:solidFill>
                  <a:srgbClr val="002060"/>
                </a:solidFill>
                <a:latin typeface="Roboto"/>
                <a:ea typeface="Roboto"/>
              </a:rPr>
              <a:t>на программы СПО</a:t>
            </a:r>
            <a:endParaRPr lang="ru-RU" sz="3000" b="1" dirty="0">
              <a:solidFill>
                <a:srgbClr val="002060"/>
              </a:solidFill>
              <a:latin typeface="Roboto"/>
              <a:ea typeface="Roboto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1004393" y="2101989"/>
            <a:ext cx="108495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Нет отдельного конкурса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Целевая заявка дает преимущество при равенстве баллов в общем конкурсе на бюджетные места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Roboto"/>
                <a:ea typeface="Roboto"/>
              </a:rPr>
              <a:t>Работодателю необходимо оформить предложение на портале «Работа России» (кроме ОПК)</a:t>
            </a:r>
          </a:p>
        </p:txBody>
      </p:sp>
    </p:spTree>
    <p:extLst>
      <p:ext uri="{BB962C8B-B14F-4D97-AF65-F5344CB8AC3E}">
        <p14:creationId xmlns:p14="http://schemas.microsoft.com/office/powerpoint/2010/main" val="777782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Направления подготовки Бакалавриат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41268"/>
              </p:ext>
            </p:extLst>
          </p:nvPr>
        </p:nvGraphicFramePr>
        <p:xfrm>
          <a:off x="148004" y="1529124"/>
          <a:ext cx="11895992" cy="5282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2820">
                  <a:extLst>
                    <a:ext uri="{9D8B030D-6E8A-4147-A177-3AD203B41FA5}">
                      <a16:colId xmlns="" xmlns:a16="http://schemas.microsoft.com/office/drawing/2014/main" val="320425412"/>
                    </a:ext>
                  </a:extLst>
                </a:gridCol>
                <a:gridCol w="1179152">
                  <a:extLst>
                    <a:ext uri="{9D8B030D-6E8A-4147-A177-3AD203B41FA5}">
                      <a16:colId xmlns="" xmlns:a16="http://schemas.microsoft.com/office/drawing/2014/main" val="3873358931"/>
                    </a:ext>
                  </a:extLst>
                </a:gridCol>
                <a:gridCol w="1179152">
                  <a:extLst>
                    <a:ext uri="{9D8B030D-6E8A-4147-A177-3AD203B41FA5}">
                      <a16:colId xmlns="" xmlns:a16="http://schemas.microsoft.com/office/drawing/2014/main" val="2929657797"/>
                    </a:ext>
                  </a:extLst>
                </a:gridCol>
                <a:gridCol w="1319824">
                  <a:extLst>
                    <a:ext uri="{9D8B030D-6E8A-4147-A177-3AD203B41FA5}">
                      <a16:colId xmlns="" xmlns:a16="http://schemas.microsoft.com/office/drawing/2014/main" val="509190059"/>
                    </a:ext>
                  </a:extLst>
                </a:gridCol>
                <a:gridCol w="1318788">
                  <a:extLst>
                    <a:ext uri="{9D8B030D-6E8A-4147-A177-3AD203B41FA5}">
                      <a16:colId xmlns="" xmlns:a16="http://schemas.microsoft.com/office/drawing/2014/main" val="2953263679"/>
                    </a:ext>
                  </a:extLst>
                </a:gridCol>
                <a:gridCol w="1027104">
                  <a:extLst>
                    <a:ext uri="{9D8B030D-6E8A-4147-A177-3AD203B41FA5}">
                      <a16:colId xmlns="" xmlns:a16="http://schemas.microsoft.com/office/drawing/2014/main" val="1742311252"/>
                    </a:ext>
                  </a:extLst>
                </a:gridCol>
                <a:gridCol w="1179152">
                  <a:extLst>
                    <a:ext uri="{9D8B030D-6E8A-4147-A177-3AD203B41FA5}">
                      <a16:colId xmlns="" xmlns:a16="http://schemas.microsoft.com/office/drawing/2014/main" val="3148897324"/>
                    </a:ext>
                  </a:extLst>
                </a:gridCol>
              </a:tblGrid>
              <a:tr h="734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Направление подготовки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Очная форма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Очная форма  ЦК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Очно-заочная форма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Очно-заочная форма ЦК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Заочная форма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Заочная форма ЦК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0790942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15.03.01 </a:t>
                      </a:r>
                      <a:r>
                        <a:rPr lang="ru-RU" sz="1800" b="1" dirty="0">
                          <a:effectLst/>
                        </a:rPr>
                        <a:t>Машиностроение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5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14663747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44</a:t>
                      </a:r>
                      <a:r>
                        <a:rPr lang="en-US" sz="1800" b="1" dirty="0">
                          <a:effectLst/>
                        </a:rPr>
                        <a:t>.03.0</a:t>
                      </a:r>
                      <a:r>
                        <a:rPr lang="ru-RU" sz="1800" b="1" dirty="0">
                          <a:effectLst/>
                        </a:rPr>
                        <a:t>4 </a:t>
                      </a:r>
                      <a:r>
                        <a:rPr lang="en-US" sz="1800" b="1" dirty="0" err="1">
                          <a:effectLst/>
                        </a:rPr>
                        <a:t>Профессиональное</a:t>
                      </a:r>
                      <a:r>
                        <a:rPr lang="en-US" sz="1800" b="1" dirty="0">
                          <a:effectLst/>
                        </a:rPr>
                        <a:t> </a:t>
                      </a:r>
                      <a:r>
                        <a:rPr lang="en-US" sz="1800" b="1" dirty="0" err="1">
                          <a:effectLst/>
                        </a:rPr>
                        <a:t>обучение</a:t>
                      </a:r>
                      <a:r>
                        <a:rPr lang="en-US" sz="1800" b="1" dirty="0">
                          <a:effectLst/>
                        </a:rPr>
                        <a:t> (</a:t>
                      </a:r>
                      <a:r>
                        <a:rPr lang="en-US" sz="1800" b="1" dirty="0" err="1">
                          <a:effectLst/>
                        </a:rPr>
                        <a:t>по</a:t>
                      </a:r>
                      <a:r>
                        <a:rPr lang="en-US" sz="1800" b="1" dirty="0">
                          <a:effectLst/>
                        </a:rPr>
                        <a:t> </a:t>
                      </a:r>
                      <a:r>
                        <a:rPr lang="en-US" sz="1800" b="1" dirty="0" err="1">
                          <a:effectLst/>
                        </a:rPr>
                        <a:t>отраслям</a:t>
                      </a:r>
                      <a:r>
                        <a:rPr lang="en-US" sz="1800" b="1" dirty="0">
                          <a:effectLst/>
                        </a:rPr>
                        <a:t>)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426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85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155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31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68709265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37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r>
                        <a:rPr lang="ru-RU" sz="1800" dirty="0">
                          <a:effectLst/>
                        </a:rPr>
                        <a:t>03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r>
                        <a:rPr lang="ru-RU" sz="1800" dirty="0">
                          <a:effectLst/>
                        </a:rPr>
                        <a:t>01 Психология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39.03.02 </a:t>
                      </a:r>
                      <a:r>
                        <a:rPr lang="ru-RU" sz="1800" dirty="0">
                          <a:effectLst/>
                        </a:rPr>
                        <a:t>Социальная работа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75235893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39.03.03 </a:t>
                      </a:r>
                      <a:r>
                        <a:rPr lang="ru-RU" sz="1800">
                          <a:effectLst/>
                        </a:rPr>
                        <a:t>Организация работы с молодежью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81304825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43.03.02 </a:t>
                      </a:r>
                      <a:r>
                        <a:rPr lang="ru-RU" sz="1800">
                          <a:effectLst/>
                        </a:rPr>
                        <a:t>Туризм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3738686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44</a:t>
                      </a:r>
                      <a:r>
                        <a:rPr lang="en-US" sz="1800">
                          <a:effectLst/>
                        </a:rPr>
                        <a:t>.03.01 </a:t>
                      </a:r>
                      <a:r>
                        <a:rPr lang="ru-RU" sz="1800">
                          <a:effectLst/>
                        </a:rPr>
                        <a:t>Педагогическое образование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</a:t>
                      </a:r>
                      <a:r>
                        <a:rPr lang="en-US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</a:t>
                      </a:r>
                      <a:r>
                        <a:rPr lang="ru-RU" sz="1800" b="1" dirty="0">
                          <a:effectLst/>
                        </a:rPr>
                        <a:t>9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233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70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05812021"/>
                  </a:ext>
                </a:extLst>
              </a:tr>
              <a:tr h="557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44</a:t>
                      </a:r>
                      <a:r>
                        <a:rPr lang="en-US" sz="1800">
                          <a:effectLst/>
                        </a:rPr>
                        <a:t>.03.02 Психолого-педагогическое образование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13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33380333"/>
                  </a:ext>
                </a:extLst>
              </a:tr>
              <a:tr h="557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44</a:t>
                      </a:r>
                      <a:r>
                        <a:rPr lang="en-US" sz="1800" dirty="0">
                          <a:effectLst/>
                        </a:rPr>
                        <a:t>.03.0</a:t>
                      </a:r>
                      <a:r>
                        <a:rPr lang="ru-RU" sz="1800" dirty="0">
                          <a:effectLst/>
                        </a:rPr>
                        <a:t>3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Специальное</a:t>
                      </a:r>
                      <a:r>
                        <a:rPr lang="en-US" sz="1800" dirty="0">
                          <a:effectLst/>
                        </a:rPr>
                        <a:t> (</a:t>
                      </a:r>
                      <a:r>
                        <a:rPr lang="en-US" sz="1800" dirty="0" err="1">
                          <a:effectLst/>
                        </a:rPr>
                        <a:t>дефектологическое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  <a:r>
                        <a:rPr lang="en-US" sz="1800" dirty="0" err="1">
                          <a:effectLst/>
                        </a:rPr>
                        <a:t>образование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24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18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03079787"/>
                  </a:ext>
                </a:extLst>
              </a:tr>
              <a:tr h="557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44.03.05 Педагогическое образование (с двумя профилями подготовки)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803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242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60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18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201302853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45</a:t>
                      </a:r>
                      <a:r>
                        <a:rPr lang="en-US" sz="1800">
                          <a:effectLst/>
                        </a:rPr>
                        <a:t>.03.02 </a:t>
                      </a:r>
                      <a:r>
                        <a:rPr lang="ru-RU" sz="1800">
                          <a:effectLst/>
                        </a:rPr>
                        <a:t>Лингвистика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48390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43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6784" y="1"/>
            <a:ext cx="10057015" cy="16906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000" b="1" dirty="0" smtClean="0">
                <a:solidFill>
                  <a:srgbClr val="002060"/>
                </a:solidFill>
                <a:latin typeface="Roboto"/>
                <a:ea typeface="Roboto"/>
              </a:rPr>
              <a:t>Детализация направлений подготовки Профессиональное обучение (по отраслям)</a:t>
            </a:r>
            <a:endParaRPr lang="ru-RU" sz="3000" b="1" dirty="0">
              <a:solidFill>
                <a:srgbClr val="002060"/>
              </a:solidFill>
              <a:latin typeface="Roboto"/>
              <a:ea typeface="Roboto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954692"/>
              </p:ext>
            </p:extLst>
          </p:nvPr>
        </p:nvGraphicFramePr>
        <p:xfrm>
          <a:off x="605442" y="1668956"/>
          <a:ext cx="10882746" cy="4696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16762">
                  <a:extLst>
                    <a:ext uri="{9D8B030D-6E8A-4147-A177-3AD203B41FA5}">
                      <a16:colId xmlns="" xmlns:a16="http://schemas.microsoft.com/office/drawing/2014/main" val="320425412"/>
                    </a:ext>
                  </a:extLst>
                </a:gridCol>
                <a:gridCol w="1386182">
                  <a:extLst>
                    <a:ext uri="{9D8B030D-6E8A-4147-A177-3AD203B41FA5}">
                      <a16:colId xmlns="" xmlns:a16="http://schemas.microsoft.com/office/drawing/2014/main" val="3873358931"/>
                    </a:ext>
                  </a:extLst>
                </a:gridCol>
                <a:gridCol w="1186727">
                  <a:extLst>
                    <a:ext uri="{9D8B030D-6E8A-4147-A177-3AD203B41FA5}">
                      <a16:colId xmlns="" xmlns:a16="http://schemas.microsoft.com/office/drawing/2014/main" val="2929657797"/>
                    </a:ext>
                  </a:extLst>
                </a:gridCol>
                <a:gridCol w="1406893">
                  <a:extLst>
                    <a:ext uri="{9D8B030D-6E8A-4147-A177-3AD203B41FA5}">
                      <a16:colId xmlns="" xmlns:a16="http://schemas.microsoft.com/office/drawing/2014/main" val="1742311252"/>
                    </a:ext>
                  </a:extLst>
                </a:gridCol>
                <a:gridCol w="1386182">
                  <a:extLst>
                    <a:ext uri="{9D8B030D-6E8A-4147-A177-3AD203B41FA5}">
                      <a16:colId xmlns="" xmlns:a16="http://schemas.microsoft.com/office/drawing/2014/main" val="3148897324"/>
                    </a:ext>
                  </a:extLst>
                </a:gridCol>
              </a:tblGrid>
              <a:tr h="734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44.03.04 Профессиональное обучение </a:t>
                      </a:r>
                      <a:br>
                        <a:rPr lang="ru-RU" sz="2400" dirty="0" smtClean="0">
                          <a:effectLst/>
                        </a:rPr>
                      </a:br>
                      <a:r>
                        <a:rPr lang="ru-RU" sz="2400" dirty="0" smtClean="0">
                          <a:effectLst/>
                        </a:rPr>
                        <a:t>(по</a:t>
                      </a:r>
                      <a:r>
                        <a:rPr lang="ru-RU" sz="2400" baseline="0" dirty="0" smtClean="0">
                          <a:effectLst/>
                        </a:rPr>
                        <a:t> отраслям)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Очная форма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Очная форма  ЦК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Заочная форма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Заочная форма ЦК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0790942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Высокие технологии в сварке и плазменной обработке материалов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814663747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Информационные технологии (по элективным модулям)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68709265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Машиностроение и </a:t>
                      </a:r>
                      <a:r>
                        <a:rPr lang="ru-RU" sz="2400" b="0" i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материалообработка</a:t>
                      </a:r>
                      <a:r>
                        <a:rPr lang="ru-RU" sz="2400" b="0" i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(Инжиниринг обеспечения качества машиностроения)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75235893"/>
                  </a:ext>
                </a:extLst>
              </a:tr>
              <a:tr h="272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Электроэнергетика (по элективным модулям)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81304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373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Направления подготовки Магистратура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40480"/>
              </p:ext>
            </p:extLst>
          </p:nvPr>
        </p:nvGraphicFramePr>
        <p:xfrm>
          <a:off x="838200" y="1508706"/>
          <a:ext cx="10840914" cy="46167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76605">
                  <a:extLst>
                    <a:ext uri="{9D8B030D-6E8A-4147-A177-3AD203B41FA5}">
                      <a16:colId xmlns="" xmlns:a16="http://schemas.microsoft.com/office/drawing/2014/main" val="4211003990"/>
                    </a:ext>
                  </a:extLst>
                </a:gridCol>
                <a:gridCol w="1074571">
                  <a:extLst>
                    <a:ext uri="{9D8B030D-6E8A-4147-A177-3AD203B41FA5}">
                      <a16:colId xmlns="" xmlns:a16="http://schemas.microsoft.com/office/drawing/2014/main" val="339582930"/>
                    </a:ext>
                  </a:extLst>
                </a:gridCol>
                <a:gridCol w="1074571">
                  <a:extLst>
                    <a:ext uri="{9D8B030D-6E8A-4147-A177-3AD203B41FA5}">
                      <a16:colId xmlns="" xmlns:a16="http://schemas.microsoft.com/office/drawing/2014/main" val="1412849766"/>
                    </a:ext>
                  </a:extLst>
                </a:gridCol>
                <a:gridCol w="1202765">
                  <a:extLst>
                    <a:ext uri="{9D8B030D-6E8A-4147-A177-3AD203B41FA5}">
                      <a16:colId xmlns="" xmlns:a16="http://schemas.microsoft.com/office/drawing/2014/main" val="3021027153"/>
                    </a:ext>
                  </a:extLst>
                </a:gridCol>
                <a:gridCol w="1201823">
                  <a:extLst>
                    <a:ext uri="{9D8B030D-6E8A-4147-A177-3AD203B41FA5}">
                      <a16:colId xmlns="" xmlns:a16="http://schemas.microsoft.com/office/drawing/2014/main" val="1364302056"/>
                    </a:ext>
                  </a:extLst>
                </a:gridCol>
                <a:gridCol w="936008">
                  <a:extLst>
                    <a:ext uri="{9D8B030D-6E8A-4147-A177-3AD203B41FA5}">
                      <a16:colId xmlns="" xmlns:a16="http://schemas.microsoft.com/office/drawing/2014/main" val="1314300367"/>
                    </a:ext>
                  </a:extLst>
                </a:gridCol>
                <a:gridCol w="1074571">
                  <a:extLst>
                    <a:ext uri="{9D8B030D-6E8A-4147-A177-3AD203B41FA5}">
                      <a16:colId xmlns="" xmlns:a16="http://schemas.microsoft.com/office/drawing/2014/main" val="2428550874"/>
                    </a:ext>
                  </a:extLst>
                </a:gridCol>
              </a:tblGrid>
              <a:tr h="8439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Направление подготовки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Очная форма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Очная форма  ЦК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Очно-заочная форма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Очно-заочная форма ЦК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Заочная форма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Заочная форма ЦК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84127699"/>
                  </a:ext>
                </a:extLst>
              </a:tr>
              <a:tr h="781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44.04.04 </a:t>
                      </a:r>
                      <a:r>
                        <a:rPr lang="ru-RU" sz="2500" dirty="0">
                          <a:effectLst/>
                        </a:rPr>
                        <a:t>Профессиональное обучение (по отраслям)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42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b="1" dirty="0">
                          <a:effectLst/>
                        </a:rPr>
                        <a:t>13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 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b="1" dirty="0">
                          <a:effectLst/>
                        </a:rPr>
                        <a:t> 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59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b="1" dirty="0">
                          <a:effectLst/>
                        </a:rPr>
                        <a:t>18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1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44.04.01 </a:t>
                      </a:r>
                      <a:r>
                        <a:rPr lang="ru-RU" sz="2500" dirty="0">
                          <a:effectLst/>
                        </a:rPr>
                        <a:t>Педагогическое образование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68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b="1" dirty="0">
                          <a:effectLst/>
                        </a:rPr>
                        <a:t>14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19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b="1" dirty="0">
                          <a:effectLst/>
                        </a:rPr>
                        <a:t>4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180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b="1" dirty="0">
                          <a:effectLst/>
                        </a:rPr>
                        <a:t>36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85009388"/>
                  </a:ext>
                </a:extLst>
              </a:tr>
              <a:tr h="882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44.04.02 </a:t>
                      </a:r>
                      <a:r>
                        <a:rPr lang="en-US" sz="2500" dirty="0" err="1">
                          <a:effectLst/>
                        </a:rPr>
                        <a:t>Психолого-педагогическое</a:t>
                      </a:r>
                      <a:r>
                        <a:rPr lang="en-US" sz="2500" dirty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образование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50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b="1" dirty="0">
                          <a:effectLst/>
                        </a:rPr>
                        <a:t>10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 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 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128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b="1" dirty="0">
                          <a:effectLst/>
                        </a:rPr>
                        <a:t>26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63490915"/>
                  </a:ext>
                </a:extLst>
              </a:tr>
              <a:tr h="1203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44.04.03 </a:t>
                      </a:r>
                      <a:r>
                        <a:rPr lang="ru-RU" sz="2500">
                          <a:effectLst/>
                        </a:rPr>
                        <a:t>Специальное (дефектологическое) образование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20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b="1" dirty="0">
                          <a:effectLst/>
                        </a:rPr>
                        <a:t>6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 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 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40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b="1" dirty="0">
                          <a:effectLst/>
                        </a:rPr>
                        <a:t>12</a:t>
                      </a:r>
                      <a:endParaRPr lang="ru-RU" sz="2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67482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849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3000" b="1" dirty="0">
                <a:solidFill>
                  <a:srgbClr val="002060"/>
                </a:solidFill>
                <a:latin typeface="Roboto"/>
                <a:ea typeface="Roboto"/>
              </a:rPr>
              <a:t>Направления подготовки Аспирантура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85023"/>
              </p:ext>
            </p:extLst>
          </p:nvPr>
        </p:nvGraphicFramePr>
        <p:xfrm>
          <a:off x="838200" y="1468318"/>
          <a:ext cx="10873154" cy="51774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36540">
                  <a:extLst>
                    <a:ext uri="{9D8B030D-6E8A-4147-A177-3AD203B41FA5}">
                      <a16:colId xmlns="" xmlns:a16="http://schemas.microsoft.com/office/drawing/2014/main" val="1450378806"/>
                    </a:ext>
                  </a:extLst>
                </a:gridCol>
                <a:gridCol w="1818307">
                  <a:extLst>
                    <a:ext uri="{9D8B030D-6E8A-4147-A177-3AD203B41FA5}">
                      <a16:colId xmlns="" xmlns:a16="http://schemas.microsoft.com/office/drawing/2014/main" val="2674013451"/>
                    </a:ext>
                  </a:extLst>
                </a:gridCol>
                <a:gridCol w="1818307">
                  <a:extLst>
                    <a:ext uri="{9D8B030D-6E8A-4147-A177-3AD203B41FA5}">
                      <a16:colId xmlns="" xmlns:a16="http://schemas.microsoft.com/office/drawing/2014/main" val="1866401459"/>
                    </a:ext>
                  </a:extLst>
                </a:gridCol>
              </a:tblGrid>
              <a:tr h="623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Группа научных специальностей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Очная форма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Очная форма ЦК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26495612"/>
                  </a:ext>
                </a:extLst>
              </a:tr>
              <a:tr h="623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1.3 </a:t>
                      </a:r>
                      <a:r>
                        <a:rPr lang="ru-RU" sz="2500" dirty="0">
                          <a:effectLst/>
                        </a:rPr>
                        <a:t>Физические науки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1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1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82710117"/>
                  </a:ext>
                </a:extLst>
              </a:tr>
              <a:tr h="623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1.6 Науки о Земле и окружающей среде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2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2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41342256"/>
                  </a:ext>
                </a:extLst>
              </a:tr>
              <a:tr h="623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5.3 </a:t>
                      </a:r>
                      <a:r>
                        <a:rPr lang="ru-RU" sz="2500" dirty="0">
                          <a:effectLst/>
                        </a:rPr>
                        <a:t>Психология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>
                          <a:effectLst/>
                        </a:rPr>
                        <a:t>4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2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56742837"/>
                  </a:ext>
                </a:extLst>
              </a:tr>
              <a:tr h="623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5.6 </a:t>
                      </a:r>
                      <a:r>
                        <a:rPr lang="ru-RU" sz="2500" dirty="0">
                          <a:effectLst/>
                        </a:rPr>
                        <a:t>Исторические науки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>
                          <a:effectLst/>
                        </a:rPr>
                        <a:t>4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2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48670727"/>
                  </a:ext>
                </a:extLst>
              </a:tr>
              <a:tr h="623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5.8 </a:t>
                      </a:r>
                      <a:r>
                        <a:rPr lang="ru-RU" sz="2500" dirty="0">
                          <a:effectLst/>
                        </a:rPr>
                        <a:t>Педагогика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6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5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188582124"/>
                  </a:ext>
                </a:extLst>
              </a:tr>
              <a:tr h="623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5.9 </a:t>
                      </a:r>
                      <a:r>
                        <a:rPr lang="ru-RU" sz="2500">
                          <a:effectLst/>
                        </a:rPr>
                        <a:t>Филология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3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3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3542200"/>
                  </a:ext>
                </a:extLst>
              </a:tr>
              <a:tr h="623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5.12 </a:t>
                      </a:r>
                      <a:r>
                        <a:rPr lang="ru-RU" sz="2500">
                          <a:effectLst/>
                        </a:rPr>
                        <a:t>Когнитивные науки</a:t>
                      </a:r>
                      <a:endParaRPr lang="ru-RU" sz="2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2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1</a:t>
                      </a:r>
                      <a:endParaRPr lang="ru-RU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65681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2855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763</Words>
  <Application>Microsoft Office PowerPoint</Application>
  <DocSecurity>0</DocSecurity>
  <PresentationFormat>Широкоэкранный</PresentationFormat>
  <Paragraphs>269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Roboto</vt:lpstr>
      <vt:lpstr>Times New Roman</vt:lpstr>
      <vt:lpstr>Wingdings</vt:lpstr>
      <vt:lpstr>Тема Office</vt:lpstr>
      <vt:lpstr>СТАРТ ДЛЯ ПРОФЕССИОНАЛА  Организация целевого обучения в 2025 году: направления подготовки детализация целевой квоты</vt:lpstr>
      <vt:lpstr>Обучение в ФГАОУ ВО «УрГПУ»</vt:lpstr>
      <vt:lpstr>Бюджетные места в рамках приемной  кампании 2025г</vt:lpstr>
      <vt:lpstr>Специальности СПО – Университетский колледж</vt:lpstr>
      <vt:lpstr>Особенности целевого обучения  на программы СПО</vt:lpstr>
      <vt:lpstr>Направления подготовки Бакалавриат</vt:lpstr>
      <vt:lpstr>Детализация направлений подготовки Профессиональное обучение (по отраслям)</vt:lpstr>
      <vt:lpstr>Направления подготовки Магистратура</vt:lpstr>
      <vt:lpstr>Направления подготовки Аспирантура</vt:lpstr>
      <vt:lpstr>Преимущества обучения по целевому приему</vt:lpstr>
      <vt:lpstr>Подача заявки от работодателя</vt:lpstr>
      <vt:lpstr>5 дополнительных баллов  за индивидуальные достижения от работодателя</vt:lpstr>
      <vt:lpstr>Этапы приема на целевое обучение в 2025 г.</vt:lpstr>
      <vt:lpstr>Этапы приема на целевое обучение в 2025 г.</vt:lpstr>
      <vt:lpstr>Контакты приемной комиссии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ПО СОЗДАНИЮ ПРЕЗЕНТАЦИЙ</dc:title>
  <dc:subject/>
  <dc:creator>Анастасия Воронина</dc:creator>
  <cp:keywords/>
  <dc:description/>
  <cp:lastModifiedBy>user</cp:lastModifiedBy>
  <cp:revision>42</cp:revision>
  <cp:lastPrinted>2025-05-13T06:48:59Z</cp:lastPrinted>
  <dcterms:created xsi:type="dcterms:W3CDTF">2024-09-23T12:45:44Z</dcterms:created>
  <dcterms:modified xsi:type="dcterms:W3CDTF">2025-05-13T07:21:22Z</dcterms:modified>
  <cp:category/>
  <dc:identifier/>
  <cp:contentStatus/>
  <dc:language/>
  <cp:version/>
</cp:coreProperties>
</file>